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06" r:id="rId2"/>
  </p:sldIdLst>
  <p:sldSz cx="10693400" cy="15138400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Stile scuro 1 - Color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05" autoAdjust="0"/>
    <p:restoredTop sz="62836" autoAdjust="0"/>
  </p:normalViewPr>
  <p:slideViewPr>
    <p:cSldViewPr>
      <p:cViewPr>
        <p:scale>
          <a:sx n="70" d="100"/>
          <a:sy n="70" d="100"/>
        </p:scale>
        <p:origin x="2820" y="-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63993-AF97-4039-8260-D077E724A96E}" type="datetimeFigureOut">
              <a:rPr lang="it-IT" smtClean="0"/>
              <a:t>13/06/2025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E202E-C2CE-45A0-AD66-AD67C17939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79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E202E-C2CE-45A0-AD66-AD67C179394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04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4692904"/>
            <a:ext cx="9094788" cy="3179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8477504"/>
            <a:ext cx="7489825" cy="378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3481832"/>
            <a:ext cx="4654391" cy="9991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3481832"/>
            <a:ext cx="4654391" cy="9991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605536"/>
            <a:ext cx="9629775" cy="24221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3481832"/>
            <a:ext cx="9629775" cy="9991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14078712"/>
            <a:ext cx="3423920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14078712"/>
            <a:ext cx="2460942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14078712"/>
            <a:ext cx="2460942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tel:3497468037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tel:3479672271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asellaDiTesto 250"/>
          <p:cNvSpPr txBox="1"/>
          <p:nvPr/>
        </p:nvSpPr>
        <p:spPr>
          <a:xfrm>
            <a:off x="529937" y="13131800"/>
            <a:ext cx="9803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52" name="Rettangolo 251"/>
          <p:cNvSpPr/>
          <p:nvPr/>
        </p:nvSpPr>
        <p:spPr>
          <a:xfrm>
            <a:off x="378524" y="11963400"/>
            <a:ext cx="9921175" cy="31496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41275"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1130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517900" y="12075180"/>
            <a:ext cx="3581399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PER INFO E ISCRIZIONI</a:t>
            </a:r>
          </a:p>
        </p:txBody>
      </p:sp>
      <p:sp>
        <p:nvSpPr>
          <p:cNvPr id="7" name="Rettangolo 6"/>
          <p:cNvSpPr/>
          <p:nvPr/>
        </p:nvSpPr>
        <p:spPr>
          <a:xfrm>
            <a:off x="3517900" y="12844860"/>
            <a:ext cx="3581399" cy="21157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>
                <a:solidFill>
                  <a:schemeClr val="tx1"/>
                </a:solidFill>
              </a:rPr>
              <a:t>Telefonare dalle 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10.00 alle ore 12.00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e dalle 15.00 alle 19.00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 ai numeri </a:t>
            </a:r>
            <a:r>
              <a:rPr lang="it-IT" sz="2000" b="1" i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3497468037</a:t>
            </a:r>
            <a:r>
              <a:rPr lang="it-IT" sz="2000" b="1" i="1" dirty="0">
                <a:solidFill>
                  <a:schemeClr val="tx1"/>
                </a:solidFill>
              </a:rPr>
              <a:t> </a:t>
            </a:r>
            <a:r>
              <a:rPr lang="it-IT" sz="2000" i="1" dirty="0">
                <a:solidFill>
                  <a:schemeClr val="tx1"/>
                </a:solidFill>
              </a:rPr>
              <a:t> oppure </a:t>
            </a:r>
            <a:r>
              <a:rPr lang="it-IT" sz="2000" b="1" i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3479672271</a:t>
            </a:r>
            <a:r>
              <a:rPr lang="it-IT" sz="2000" b="1" i="1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958" y="12105600"/>
            <a:ext cx="1414079" cy="1251466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23" y="254000"/>
            <a:ext cx="10059988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393700" y="1619024"/>
            <a:ext cx="9921174" cy="800757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378526" y="1778000"/>
            <a:ext cx="9920185" cy="8382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600" b="1" dirty="0">
                <a:solidFill>
                  <a:schemeClr val="tx1"/>
                </a:solidFill>
              </a:rPr>
              <a:t>GRUPPI DI CAMMINO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36" y="2695575"/>
            <a:ext cx="2378363" cy="1444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412" y="2692400"/>
            <a:ext cx="2477173" cy="14478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/>
        </p:spPr>
      </p:pic>
      <p:sp>
        <p:nvSpPr>
          <p:cNvPr id="13" name="Ovale 12"/>
          <p:cNvSpPr/>
          <p:nvPr/>
        </p:nvSpPr>
        <p:spPr>
          <a:xfrm>
            <a:off x="1823805" y="4140201"/>
            <a:ext cx="6951895" cy="5193228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sz="2800" b="1" dirty="0">
                <a:solidFill>
                  <a:schemeClr val="tx1"/>
                </a:solidFill>
              </a:rPr>
              <a:t>Camminare migliora la salute, favorisce le socializzazioni e il benessere psicologico, previene la malattie cardiovascolari, tumorali, il diabete, la depressione, i rischi di caduta</a:t>
            </a:r>
          </a:p>
          <a:p>
            <a:pPr algn="ctr"/>
            <a:r>
              <a:rPr lang="it-IT" sz="2800" b="1" dirty="0">
                <a:solidFill>
                  <a:schemeClr val="tx1"/>
                </a:solidFill>
              </a:rPr>
              <a:t> e riduce i danni legati alla sedentarietà  (es. osteoporosi, sovrappeso,  etc.)</a:t>
            </a:r>
          </a:p>
          <a:p>
            <a:pPr algn="ctr"/>
            <a:br>
              <a:rPr lang="it-IT" dirty="0"/>
            </a:br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529937" y="4216400"/>
            <a:ext cx="2378362" cy="51170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tx1"/>
                </a:solidFill>
              </a:rPr>
              <a:t>COSA SONO?</a:t>
            </a:r>
          </a:p>
          <a:p>
            <a:pPr algn="ctr"/>
            <a:endParaRPr lang="it-IT" sz="800" b="1" dirty="0">
              <a:solidFill>
                <a:schemeClr val="tx1"/>
              </a:solidFill>
            </a:endParaRPr>
          </a:p>
          <a:p>
            <a:pPr algn="ctr"/>
            <a:r>
              <a:rPr lang="it-IT" dirty="0">
                <a:solidFill>
                  <a:schemeClr val="tx1"/>
                </a:solidFill>
              </a:rPr>
              <a:t>Sono gruppi di persone che camminano insieme guidati da un conduttore formato dall’ASL.</a:t>
            </a:r>
          </a:p>
          <a:p>
            <a:pPr algn="ctr"/>
            <a:endParaRPr lang="it-IT" sz="800" dirty="0">
              <a:solidFill>
                <a:schemeClr val="tx1"/>
              </a:solidFill>
            </a:endParaRPr>
          </a:p>
          <a:p>
            <a:pPr algn="ctr"/>
            <a:r>
              <a:rPr lang="it-IT" sz="2800" b="1" dirty="0">
                <a:solidFill>
                  <a:schemeClr val="tx1"/>
                </a:solidFill>
              </a:rPr>
              <a:t>PER CHI?</a:t>
            </a:r>
          </a:p>
          <a:p>
            <a:pPr algn="ctr"/>
            <a:endParaRPr lang="it-IT" sz="800" b="1" dirty="0">
              <a:solidFill>
                <a:schemeClr val="tx1"/>
              </a:solidFill>
            </a:endParaRPr>
          </a:p>
          <a:p>
            <a:pPr algn="ctr"/>
            <a:r>
              <a:rPr lang="it-IT" dirty="0">
                <a:solidFill>
                  <a:schemeClr val="tx1"/>
                </a:solidFill>
              </a:rPr>
              <a:t>Persone di 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tutte le età. 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Il cammino è un’attività di moderata intensità con basso rischio di incidenti/lesioni.</a:t>
            </a: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7632700" y="4216400"/>
            <a:ext cx="2493337" cy="51170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tx1"/>
                </a:solidFill>
              </a:rPr>
              <a:t>DOVE?</a:t>
            </a:r>
            <a:endParaRPr lang="it-IT" sz="800" b="1" dirty="0">
              <a:solidFill>
                <a:schemeClr val="tx1"/>
              </a:solidFill>
            </a:endParaRPr>
          </a:p>
          <a:p>
            <a:pPr algn="ctr"/>
            <a:r>
              <a:rPr lang="it-IT" sz="1900" dirty="0">
                <a:solidFill>
                  <a:schemeClr val="tx1"/>
                </a:solidFill>
              </a:rPr>
              <a:t>Montafia</a:t>
            </a: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endParaRPr lang="it-IT" b="1" dirty="0">
              <a:solidFill>
                <a:schemeClr val="tx1"/>
              </a:solidFill>
            </a:endParaRPr>
          </a:p>
          <a:p>
            <a:pPr algn="ctr"/>
            <a:endParaRPr lang="it-IT" b="1" dirty="0">
              <a:solidFill>
                <a:schemeClr val="tx1"/>
              </a:solidFill>
            </a:endParaRPr>
          </a:p>
          <a:p>
            <a:pPr algn="ctr"/>
            <a:r>
              <a:rPr lang="it-IT" sz="2800" b="1" dirty="0">
                <a:solidFill>
                  <a:schemeClr val="tx1"/>
                </a:solidFill>
              </a:rPr>
              <a:t>QUANDO?</a:t>
            </a:r>
            <a:r>
              <a:rPr lang="it-IT" sz="2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Da 19 giugno, 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tutti i giovedì alle</a:t>
            </a:r>
          </a:p>
          <a:p>
            <a:pPr algn="ctr"/>
            <a:r>
              <a:rPr lang="it-IT" sz="2000" i="1" dirty="0">
                <a:solidFill>
                  <a:schemeClr val="tx1"/>
                </a:solidFill>
              </a:rPr>
              <a:t> ore 18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61" name="Rettangolo 60"/>
          <p:cNvSpPr/>
          <p:nvPr/>
        </p:nvSpPr>
        <p:spPr>
          <a:xfrm>
            <a:off x="3136900" y="2679700"/>
            <a:ext cx="42660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000" b="1" dirty="0">
                <a:solidFill>
                  <a:schemeClr val="tx1"/>
                </a:solidFill>
              </a:rPr>
              <a:t>COMUNE DI</a:t>
            </a:r>
          </a:p>
          <a:p>
            <a:pPr algn="ctr"/>
            <a:r>
              <a:rPr lang="it-IT" sz="3000" b="1" dirty="0">
                <a:solidFill>
                  <a:schemeClr val="tx1"/>
                </a:solidFill>
              </a:rPr>
              <a:t>MONTAFIA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49" y="11303000"/>
            <a:ext cx="9924061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tangolo 4"/>
          <p:cNvSpPr/>
          <p:nvPr/>
        </p:nvSpPr>
        <p:spPr>
          <a:xfrm>
            <a:off x="238723" y="11226800"/>
            <a:ext cx="1013717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1000" dirty="0"/>
          </a:p>
          <a:p>
            <a:r>
              <a:rPr lang="it-IT" sz="1900" dirty="0"/>
              <a:t>LA PARTECIPAZIONE AI GRUPPI DI CAMMINO E’ </a:t>
            </a:r>
            <a:r>
              <a:rPr lang="it-IT" sz="2400" b="1" i="1" u="sng" dirty="0"/>
              <a:t>GRATUITA</a:t>
            </a:r>
            <a:r>
              <a:rPr lang="it-IT" sz="1900" dirty="0"/>
              <a:t> E NON RICHIEDE CERTIFICATO MEDICO</a:t>
            </a:r>
          </a:p>
        </p:txBody>
      </p:sp>
      <p:pic>
        <p:nvPicPr>
          <p:cNvPr id="8" name="Picture 5" descr="https://www.regione.piemonte.it/web/sites/default/files/styles/gallery_big/public/media/immagini/2022-06/prp_24x.png?itok=B7LgAU1_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803" y="13682266"/>
            <a:ext cx="2371582" cy="133933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</p:pic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16" y="12141200"/>
            <a:ext cx="2194884" cy="289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1" t="8415" r="7199"/>
          <a:stretch/>
        </p:blipFill>
        <p:spPr bwMode="auto">
          <a:xfrm>
            <a:off x="7785100" y="5130800"/>
            <a:ext cx="2196000" cy="2846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02800"/>
            <a:ext cx="10693399" cy="221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ttangolo 23"/>
          <p:cNvSpPr/>
          <p:nvPr/>
        </p:nvSpPr>
        <p:spPr>
          <a:xfrm>
            <a:off x="739311" y="10693400"/>
            <a:ext cx="925558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1000" dirty="0"/>
          </a:p>
          <a:p>
            <a:pPr algn="ctr"/>
            <a:r>
              <a:rPr lang="it-IT" sz="2800" dirty="0"/>
              <a:t>LA PARTECIPAZIONE AI GRUPPI DI CAMMINO E’ </a:t>
            </a:r>
            <a:r>
              <a:rPr lang="it-IT" sz="3600" b="1" i="1" u="sng" dirty="0"/>
              <a:t>GRATUITA.</a:t>
            </a:r>
            <a:r>
              <a:rPr lang="it-IT" sz="2800" dirty="0"/>
              <a:t>  NON SI RICHIEDE CERTIFICATO MEDICO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393700" y="9770070"/>
            <a:ext cx="9868082" cy="10002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900" b="1" i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/>
                </a:solidFill>
                <a:latin typeface="Noto Sans" pitchFamily="34"/>
                <a:ea typeface="Noto Sans" pitchFamily="34"/>
                <a:cs typeface="Noto Sans" pitchFamily="34"/>
              </a:rPr>
              <a:t>IL CAMMINO E’ PER TUTTI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97C9AA09-E597-5312-2EE6-6B170FB4B00E}"/>
              </a:ext>
            </a:extLst>
          </p:cNvPr>
          <p:cNvSpPr/>
          <p:nvPr/>
        </p:nvSpPr>
        <p:spPr>
          <a:xfrm>
            <a:off x="3872483" y="8940800"/>
            <a:ext cx="2948432" cy="5808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tx1"/>
                </a:solidFill>
              </a:rPr>
              <a:t>Partenza con ritrovo nel </a:t>
            </a:r>
            <a:r>
              <a:rPr lang="it-IT" sz="1600" b="1">
                <a:solidFill>
                  <a:schemeClr val="tx1"/>
                </a:solidFill>
              </a:rPr>
              <a:t>piazzale di fronte </a:t>
            </a:r>
            <a:r>
              <a:rPr lang="it-IT" sz="1600" b="1" dirty="0">
                <a:solidFill>
                  <a:schemeClr val="tx1"/>
                </a:solidFill>
              </a:rPr>
              <a:t>a Tolio Ferramenta</a:t>
            </a:r>
          </a:p>
        </p:txBody>
      </p:sp>
    </p:spTree>
    <p:extLst>
      <p:ext uri="{BB962C8B-B14F-4D97-AF65-F5344CB8AC3E}">
        <p14:creationId xmlns:p14="http://schemas.microsoft.com/office/powerpoint/2010/main" val="87044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</TotalTime>
  <Words>180</Words>
  <Application>Microsoft Office PowerPoint</Application>
  <PresentationFormat>Personalizzato</PresentationFormat>
  <Paragraphs>62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Calibri</vt:lpstr>
      <vt:lpstr>Noto Sans</vt:lpstr>
      <vt:lpstr>Wingdings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 Olivieri</dc:creator>
  <cp:lastModifiedBy>enrica.bulgaron</cp:lastModifiedBy>
  <cp:revision>85</cp:revision>
  <cp:lastPrinted>2024-09-27T09:48:39Z</cp:lastPrinted>
  <dcterms:created xsi:type="dcterms:W3CDTF">2024-05-17T12:23:50Z</dcterms:created>
  <dcterms:modified xsi:type="dcterms:W3CDTF">2025-06-13T07:29:08Z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2024-05-17T00:00:00Z</vt:filetime>
  </property>
  <property fmtid="{D5CDD505-2E9C-101B-9397-08002B2CF9AE}" pid="3" name="Creator">
    <vt:lpwstr>VersaLink B7130 MFP</vt:lpwstr>
  </property>
  <property fmtid="{D5CDD505-2E9C-101B-9397-08002B2CF9AE}" pid="4" name="LastSaved">
    <vt:filetime>2024-05-17T00:00:00Z</vt:filetime>
  </property>
</Properties>
</file>